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5" r:id="rId2"/>
    <p:sldId id="471" r:id="rId3"/>
    <p:sldId id="468" r:id="rId4"/>
    <p:sldId id="469" r:id="rId5"/>
    <p:sldId id="458" r:id="rId6"/>
    <p:sldId id="467" r:id="rId7"/>
    <p:sldId id="431" r:id="rId8"/>
    <p:sldId id="463" r:id="rId9"/>
    <p:sldId id="432" r:id="rId10"/>
    <p:sldId id="433" r:id="rId1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7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4B47"/>
    <a:srgbClr val="A50C6D"/>
    <a:srgbClr val="A5247A"/>
    <a:srgbClr val="584742"/>
    <a:srgbClr val="3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 autoAdjust="0"/>
    <p:restoredTop sz="94692" autoAdjust="0"/>
  </p:normalViewPr>
  <p:slideViewPr>
    <p:cSldViewPr showGuides="1">
      <p:cViewPr varScale="1">
        <p:scale>
          <a:sx n="108" d="100"/>
          <a:sy n="108" d="100"/>
        </p:scale>
        <p:origin x="1722" y="114"/>
      </p:cViewPr>
      <p:guideLst>
        <p:guide orient="horz" pos="845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6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A6681350-37AA-452B-AF4E-5FBDEC644D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ED55E9E-A596-40E0-B52D-364D885983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AE00E8-84A4-46AD-A7F5-68ECD9E5C8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D515A2-5AA5-4804-8B4F-657538F922E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50EC4ECA-23D5-4CCF-A2E9-12F77DDAF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0"/>
            <a:ext cx="18430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6A26E80-23DA-4CBC-BA40-4112B496CF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C9452D8-426A-405D-B103-CD40852EE7C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308B705-9319-4AA7-A1B4-60357874EF2D}" type="datetimeFigureOut">
              <a:rPr lang="nl-NL"/>
              <a:pPr>
                <a:defRPr/>
              </a:pPr>
              <a:t>14-10-2020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C76EAA02-952E-4167-AEB0-BFB8D9558E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FE5A2C3-F696-44AC-BC8E-B915730D0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E75954-4EFF-4D84-8E62-4D17C5F47E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B39DB97-99DA-4A81-9499-C62433978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2A21FB6-B7DA-41EA-8D49-21EE1CBCCF3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9">
            <a:extLst>
              <a:ext uri="{FF2B5EF4-FFF2-40B4-BE49-F238E27FC236}">
                <a16:creationId xmlns:a16="http://schemas.microsoft.com/office/drawing/2014/main" id="{43CB1D93-2288-420C-9FB5-A2D7FC3812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865F02BA-40A1-4B2D-8C9F-39904FB3A56C}"/>
                </a:ext>
              </a:extLst>
            </p:cNvPr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gradFill>
              <a:gsLst>
                <a:gs pos="0">
                  <a:srgbClr val="584742"/>
                </a:gs>
                <a:gs pos="100000">
                  <a:schemeClr val="bg1">
                    <a:lumMod val="0"/>
                    <a:lumOff val="10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Georgia" pitchFamily="18" charset="0"/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29E0798-16C8-43A6-8009-AD28DE04E6D9}"/>
                </a:ext>
              </a:extLst>
            </p:cNvPr>
            <p:cNvSpPr/>
            <p:nvPr userDrawn="1"/>
          </p:nvSpPr>
          <p:spPr>
            <a:xfrm>
              <a:off x="0" y="0"/>
              <a:ext cx="647700" cy="6858000"/>
            </a:xfrm>
            <a:prstGeom prst="rect">
              <a:avLst/>
            </a:prstGeom>
            <a:solidFill>
              <a:srgbClr val="A52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A50C6D"/>
                </a:solidFill>
                <a:latin typeface="Georgia" pitchFamily="18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82AFEA9-056B-4C75-BC0E-B2D2E7D0361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8000"/>
              <a:ext cx="9144001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28B8361F-03FC-48EE-9F66-E6FCC69647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119813"/>
            <a:ext cx="2490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60001"/>
            <a:ext cx="7772400" cy="620728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8000" y="1008000"/>
            <a:ext cx="7786742" cy="78581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355977" y="6381576"/>
            <a:ext cx="4608512" cy="359792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afbeelding 16"/>
          <p:cNvSpPr>
            <a:spLocks noGrp="1"/>
          </p:cNvSpPr>
          <p:nvPr>
            <p:ph type="pic" sz="quarter" idx="14"/>
          </p:nvPr>
        </p:nvSpPr>
        <p:spPr>
          <a:xfrm>
            <a:off x="3708000" y="2278800"/>
            <a:ext cx="2372400" cy="3430800"/>
          </a:xfrm>
        </p:spPr>
        <p:txBody>
          <a:bodyPr rtlCol="0">
            <a:normAutofit/>
          </a:bodyPr>
          <a:lstStyle>
            <a:lvl1pPr algn="ctr">
              <a:buNone/>
              <a:defRPr>
                <a:latin typeface="Georgia" pitchFamily="18" charset="0"/>
              </a:defRPr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2582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 variabe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9">
            <a:extLst>
              <a:ext uri="{FF2B5EF4-FFF2-40B4-BE49-F238E27FC236}">
                <a16:creationId xmlns:a16="http://schemas.microsoft.com/office/drawing/2014/main" id="{510DAC6D-2B75-46F1-8648-6D20B34CFC6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647A3CCA-3548-47F5-BD4E-116C34F20005}"/>
                </a:ext>
              </a:extLst>
            </p:cNvPr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gradFill>
              <a:gsLst>
                <a:gs pos="0">
                  <a:srgbClr val="584742"/>
                </a:gs>
                <a:gs pos="100000">
                  <a:schemeClr val="bg1">
                    <a:lumMod val="0"/>
                    <a:lumOff val="10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>
                <a:latin typeface="Georgia" pitchFamily="18" charset="0"/>
              </a:endParaRP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79FCF46-D8BF-4F49-9E33-64F3A80FFD02}"/>
                </a:ext>
              </a:extLst>
            </p:cNvPr>
            <p:cNvSpPr/>
            <p:nvPr userDrawn="1"/>
          </p:nvSpPr>
          <p:spPr>
            <a:xfrm>
              <a:off x="0" y="0"/>
              <a:ext cx="647700" cy="6858000"/>
            </a:xfrm>
            <a:prstGeom prst="rect">
              <a:avLst/>
            </a:prstGeom>
            <a:solidFill>
              <a:srgbClr val="A52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A50C6D"/>
                </a:solidFill>
                <a:latin typeface="Georgia" pitchFamily="18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1ABAA97-B3B4-4278-9CB7-CF766F4236D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8000"/>
              <a:ext cx="9144001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7472915D-0A85-43BD-82B2-F2A1C511D0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119813"/>
            <a:ext cx="2490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60001"/>
            <a:ext cx="7772400" cy="620728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algn="l">
              <a:defRPr sz="4000" b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8000" y="1008000"/>
            <a:ext cx="7786742" cy="785818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2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355977" y="6381576"/>
            <a:ext cx="4608512" cy="359792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/>
          </p:nvPr>
        </p:nvSpPr>
        <p:spPr>
          <a:xfrm>
            <a:off x="1214466" y="2428868"/>
            <a:ext cx="7358062" cy="3143272"/>
          </a:xfrm>
        </p:spPr>
        <p:txBody>
          <a:bodyPr/>
          <a:lstStyle>
            <a:lvl1pPr marL="1162050" marR="0" indent="-11620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67025" algn="l"/>
              </a:tabLst>
              <a:defRPr sz="2600" baseline="0">
                <a:latin typeface="Georgia" pitchFamily="18" charset="0"/>
              </a:defRPr>
            </a:lvl1pPr>
            <a:lvl2pPr>
              <a:defRPr sz="26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2963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 vas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0">
            <a:extLst>
              <a:ext uri="{FF2B5EF4-FFF2-40B4-BE49-F238E27FC236}">
                <a16:creationId xmlns:a16="http://schemas.microsoft.com/office/drawing/2014/main" id="{6D59478F-692E-482E-A2D9-DBF6912E8AD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1" cy="6858000"/>
          </a:xfrm>
        </p:grpSpPr>
        <p:sp>
          <p:nvSpPr>
            <p:cNvPr id="4" name="Rechthoek 3">
              <a:extLst>
                <a:ext uri="{FF2B5EF4-FFF2-40B4-BE49-F238E27FC236}">
                  <a16:creationId xmlns:a16="http://schemas.microsoft.com/office/drawing/2014/main" id="{65E7F5F9-EA20-4EEE-8AF5-8C96436A33F6}"/>
                </a:ext>
              </a:extLst>
            </p:cNvPr>
            <p:cNvSpPr/>
            <p:nvPr userDrawn="1"/>
          </p:nvSpPr>
          <p:spPr>
            <a:xfrm>
              <a:off x="0" y="0"/>
              <a:ext cx="9144001" cy="6858000"/>
            </a:xfrm>
            <a:prstGeom prst="rect">
              <a:avLst/>
            </a:prstGeom>
            <a:gradFill>
              <a:gsLst>
                <a:gs pos="0">
                  <a:srgbClr val="584742"/>
                </a:gs>
                <a:gs pos="100000">
                  <a:schemeClr val="bg1">
                    <a:lumMod val="0"/>
                    <a:lumOff val="100000"/>
                  </a:schemeClr>
                </a:gs>
                <a:gs pos="10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/>
            </a:p>
          </p:txBody>
        </p: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57204411-4CFB-4632-9980-26E8FA189EB9}"/>
                </a:ext>
              </a:extLst>
            </p:cNvPr>
            <p:cNvSpPr/>
            <p:nvPr userDrawn="1"/>
          </p:nvSpPr>
          <p:spPr>
            <a:xfrm>
              <a:off x="0" y="0"/>
              <a:ext cx="647700" cy="6858000"/>
            </a:xfrm>
            <a:prstGeom prst="rect">
              <a:avLst/>
            </a:prstGeom>
            <a:solidFill>
              <a:srgbClr val="A52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A50C6D"/>
                </a:solidFill>
              </a:endParaRPr>
            </a:p>
          </p:txBody>
        </p:sp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D4EDF9D3-C6F7-4250-8ECE-6795152749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88000"/>
              <a:ext cx="9144001" cy="381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Ondertitel 2">
            <a:extLst>
              <a:ext uri="{FF2B5EF4-FFF2-40B4-BE49-F238E27FC236}">
                <a16:creationId xmlns:a16="http://schemas.microsoft.com/office/drawing/2014/main" id="{E92E7CA1-FADB-4A97-BBF1-49420D9DBF34}"/>
              </a:ext>
            </a:extLst>
          </p:cNvPr>
          <p:cNvSpPr txBox="1">
            <a:spLocks/>
          </p:cNvSpPr>
          <p:nvPr userDrawn="1"/>
        </p:nvSpPr>
        <p:spPr>
          <a:xfrm>
            <a:off x="1187450" y="2420938"/>
            <a:ext cx="7786688" cy="785812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1"/>
                </a:solidFill>
                <a:latin typeface="Premiér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Premiéra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Premiéra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Premiéra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Premiéra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nl-NL" dirty="0">
                <a:solidFill>
                  <a:srgbClr val="584742"/>
                </a:solidFill>
              </a:rPr>
              <a:t>Download deze </a:t>
            </a:r>
            <a:r>
              <a:rPr lang="en-US" dirty="0" err="1">
                <a:solidFill>
                  <a:srgbClr val="584742"/>
                </a:solidFill>
              </a:rPr>
              <a:t>presentatie</a:t>
            </a:r>
            <a:r>
              <a:rPr lang="nl-NL" dirty="0">
                <a:solidFill>
                  <a:srgbClr val="584742"/>
                </a:solidFill>
              </a:rPr>
              <a:t> op:</a:t>
            </a:r>
          </a:p>
          <a:p>
            <a:pPr fontAlgn="auto">
              <a:spcAft>
                <a:spcPts val="0"/>
              </a:spcAft>
              <a:defRPr/>
            </a:pPr>
            <a:r>
              <a:rPr lang="nl-NL" dirty="0" err="1">
                <a:solidFill>
                  <a:srgbClr val="584742"/>
                </a:solidFill>
              </a:rPr>
              <a:t>www.livius.nl</a:t>
            </a:r>
            <a:r>
              <a:rPr lang="nl-NL" dirty="0">
                <a:solidFill>
                  <a:srgbClr val="584742"/>
                </a:solidFill>
              </a:rPr>
              <a:t>/</a:t>
            </a:r>
            <a:r>
              <a:rPr lang="nl-NL" dirty="0" err="1">
                <a:solidFill>
                  <a:srgbClr val="584742"/>
                </a:solidFill>
              </a:rPr>
              <a:t>downloads</a:t>
            </a:r>
            <a:endParaRPr lang="nl-NL" dirty="0">
              <a:solidFill>
                <a:srgbClr val="584742"/>
              </a:solidFill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79E7E7F-615A-4B3C-B5AC-2920BBE55B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119813"/>
            <a:ext cx="24907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81EC7AA-AAF3-4D49-B8D9-1C6889F1815C}"/>
              </a:ext>
            </a:extLst>
          </p:cNvPr>
          <p:cNvSpPr txBox="1">
            <a:spLocks/>
          </p:cNvSpPr>
          <p:nvPr userDrawn="1"/>
        </p:nvSpPr>
        <p:spPr>
          <a:xfrm>
            <a:off x="1187450" y="428625"/>
            <a:ext cx="7772400" cy="620713"/>
          </a:xfrm>
          <a:prstGeom prst="rect">
            <a:avLst/>
          </a:prstGeom>
        </p:spPr>
        <p:txBody>
          <a:bodyPr lIns="36000" tIns="36000" rIns="36000" bIns="36000">
            <a:normAutofit fontScale="92500" lnSpcReduction="10000"/>
          </a:bodyPr>
          <a:lstStyle>
            <a:lvl1pPr algn="l">
              <a:defRPr sz="4000" b="0" baseline="0">
                <a:solidFill>
                  <a:schemeClr val="bg1"/>
                </a:solidFill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l-NL" dirty="0">
                <a:latin typeface="Premiéra" pitchFamily="18" charset="0"/>
                <a:ea typeface="+mj-ea"/>
                <a:cs typeface="+mj-cs"/>
              </a:rPr>
              <a:t>Bedankt voor uw aandacht</a:t>
            </a:r>
          </a:p>
        </p:txBody>
      </p:sp>
      <p:sp>
        <p:nvSpPr>
          <p:cNvPr id="10" name="Ondertitel 2">
            <a:extLst>
              <a:ext uri="{FF2B5EF4-FFF2-40B4-BE49-F238E27FC236}">
                <a16:creationId xmlns:a16="http://schemas.microsoft.com/office/drawing/2014/main" id="{BB900BB1-4F5B-4294-9F3A-5172EBE41B47}"/>
              </a:ext>
            </a:extLst>
          </p:cNvPr>
          <p:cNvSpPr txBox="1">
            <a:spLocks/>
          </p:cNvSpPr>
          <p:nvPr userDrawn="1"/>
        </p:nvSpPr>
        <p:spPr>
          <a:xfrm>
            <a:off x="1187450" y="1000125"/>
            <a:ext cx="7786688" cy="642938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dirty="0">
                <a:latin typeface="Premiéra" pitchFamily="18" charset="0"/>
                <a:cs typeface="+mn-cs"/>
              </a:rPr>
              <a:t>Heeft u nog vragen?</a:t>
            </a:r>
          </a:p>
        </p:txBody>
      </p:sp>
      <p:sp>
        <p:nvSpPr>
          <p:cNvPr id="2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355977" y="6381576"/>
            <a:ext cx="4608512" cy="359792"/>
          </a:xfrm>
        </p:spPr>
        <p:txBody>
          <a:bodyPr>
            <a:normAutofit/>
          </a:bodyPr>
          <a:lstStyle>
            <a:lvl1pPr marL="0" indent="0" algn="r">
              <a:buNone/>
              <a:defRPr sz="1800"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250158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396000"/>
          </a:xfrm>
          <a:prstGeom prst="rect">
            <a:avLst/>
          </a:prstGeom>
        </p:spPr>
        <p:txBody>
          <a:bodyPr lIns="36000" tIns="36000" rIns="36000" bIns="0"/>
          <a:lstStyle>
            <a:lvl1pPr>
              <a:defRPr>
                <a:solidFill>
                  <a:srgbClr val="584742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1188000" y="684000"/>
            <a:ext cx="7670280" cy="396000"/>
          </a:xfrm>
        </p:spPr>
        <p:txBody>
          <a:bodyPr tIns="0"/>
          <a:lstStyle>
            <a:lvl1pPr>
              <a:buFontTx/>
              <a:buNone/>
              <a:defRPr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519FEB-7C58-4915-987C-14920D57808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A89F33-2457-4799-A27E-990F0823FAC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33D34-D965-4572-AEE4-29058071C28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571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klein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6D0997B0-03BD-420C-BDD9-FB37F4EC10F2}"/>
              </a:ext>
            </a:extLst>
          </p:cNvPr>
          <p:cNvSpPr/>
          <p:nvPr userDrawn="1"/>
        </p:nvSpPr>
        <p:spPr>
          <a:xfrm>
            <a:off x="7500938" y="1143000"/>
            <a:ext cx="1643062" cy="5715000"/>
          </a:xfrm>
          <a:prstGeom prst="rect">
            <a:avLst/>
          </a:prstGeom>
          <a:solidFill>
            <a:srgbClr val="58474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rgbClr val="584742"/>
              </a:solidFill>
              <a:latin typeface="Georgia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396000"/>
          </a:xfrm>
          <a:prstGeom prst="rect">
            <a:avLst/>
          </a:prstGeom>
        </p:spPr>
        <p:txBody>
          <a:bodyPr lIns="36000" tIns="36000" rIns="36000" bIns="0"/>
          <a:lstStyle>
            <a:lvl1pPr>
              <a:defRPr>
                <a:solidFill>
                  <a:srgbClr val="584742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88000" y="1619999"/>
            <a:ext cx="5616000" cy="4608000"/>
          </a:xfrm>
          <a:noFill/>
        </p:spPr>
        <p:txBody>
          <a:bodyPr>
            <a:normAutofit/>
          </a:bodyPr>
          <a:lstStyle>
            <a:lvl1pPr marL="0" indent="0">
              <a:buFont typeface="Premiéra" pitchFamily="18" charset="0"/>
              <a:buChar char=" "/>
              <a:defRPr sz="2600" b="1">
                <a:solidFill>
                  <a:srgbClr val="584742"/>
                </a:solidFill>
                <a:latin typeface="Georgia" pitchFamily="18" charset="0"/>
              </a:defRPr>
            </a:lvl1pPr>
            <a:lvl2pPr marL="449263" indent="-268288">
              <a:buFont typeface="Arial" pitchFamily="34" charset="0"/>
              <a:buChar char="•"/>
              <a:defRPr sz="2600">
                <a:solidFill>
                  <a:srgbClr val="584742"/>
                </a:solidFill>
                <a:latin typeface="Georgia" pitchFamily="18" charset="0"/>
              </a:defRPr>
            </a:lvl2pPr>
            <a:lvl3pPr marL="1074738" indent="-269875">
              <a:buFont typeface="Premiéra" pitchFamily="18" charset="0"/>
              <a:buChar char="–"/>
              <a:defRPr sz="2200">
                <a:solidFill>
                  <a:srgbClr val="584742"/>
                </a:solidFill>
                <a:latin typeface="Georgia" pitchFamily="18" charset="0"/>
              </a:defRPr>
            </a:lvl3pPr>
            <a:lvl4pPr marL="1611313" indent="-239713">
              <a:buFont typeface="Arial" pitchFamily="34" charset="0"/>
              <a:buChar char="•"/>
              <a:defRPr sz="2200">
                <a:solidFill>
                  <a:srgbClr val="584742"/>
                </a:solidFill>
                <a:latin typeface="Georgia" pitchFamily="18" charset="0"/>
              </a:defRPr>
            </a:lvl4pPr>
            <a:lvl5pPr>
              <a:buFont typeface="Premiéra" pitchFamily="18" charset="0"/>
              <a:buChar char="-"/>
              <a:defRPr sz="2200">
                <a:solidFill>
                  <a:srgbClr val="584742"/>
                </a:solidFill>
                <a:latin typeface="Georgia" pitchFamily="18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7686000" y="1332000"/>
            <a:ext cx="126000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7"/>
          </p:nvPr>
        </p:nvSpPr>
        <p:spPr>
          <a:xfrm>
            <a:off x="7686000" y="3643314"/>
            <a:ext cx="1260000" cy="2091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1188000" y="684000"/>
            <a:ext cx="7668000" cy="396000"/>
          </a:xfrm>
        </p:spPr>
        <p:txBody>
          <a:bodyPr tIns="0"/>
          <a:lstStyle>
            <a:lvl1pPr>
              <a:buFontTx/>
              <a:buNone/>
              <a:defRPr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A29D3FBD-8C48-4A3B-AD37-08250538612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35A8B-2D43-4CC0-9419-4CC5644B73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1642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4B018E2-565E-4166-845C-C191BC08B180}"/>
              </a:ext>
            </a:extLst>
          </p:cNvPr>
          <p:cNvSpPr/>
          <p:nvPr userDrawn="1"/>
        </p:nvSpPr>
        <p:spPr>
          <a:xfrm>
            <a:off x="0" y="0"/>
            <a:ext cx="658813" cy="6858000"/>
          </a:xfrm>
          <a:prstGeom prst="rect">
            <a:avLst/>
          </a:prstGeom>
          <a:solidFill>
            <a:srgbClr val="58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Georgia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0621B55-EE3F-42E8-9B3D-B85D9F4077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202363"/>
            <a:ext cx="4048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396000"/>
          </a:xfrm>
          <a:prstGeom prst="rect">
            <a:avLst/>
          </a:prstGeom>
        </p:spPr>
        <p:txBody>
          <a:bodyPr lIns="36000" tIns="36000" rIns="36000" bIns="0"/>
          <a:lstStyle>
            <a:lvl1pPr>
              <a:defRPr>
                <a:solidFill>
                  <a:srgbClr val="584742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1188000" y="684000"/>
            <a:ext cx="7668000" cy="396000"/>
          </a:xfrm>
        </p:spPr>
        <p:txBody>
          <a:bodyPr tIns="0"/>
          <a:lstStyle>
            <a:lvl1pPr>
              <a:buFontTx/>
              <a:buNone/>
              <a:defRPr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564865D8-8DE3-4FA3-BA1F-20B012563FF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A26D63E-5223-4554-BB76-1B3CDB0B6F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74AE6-54CA-4084-9569-D055A1FC6AA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8007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1851A966-6C44-427E-9077-4C6BAF13782E}"/>
              </a:ext>
            </a:extLst>
          </p:cNvPr>
          <p:cNvSpPr/>
          <p:nvPr userDrawn="1"/>
        </p:nvSpPr>
        <p:spPr>
          <a:xfrm>
            <a:off x="0" y="0"/>
            <a:ext cx="658813" cy="6858000"/>
          </a:xfrm>
          <a:prstGeom prst="rect">
            <a:avLst/>
          </a:prstGeom>
          <a:solidFill>
            <a:srgbClr val="584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Georgia" pitchFamily="18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3B8E0908-65C3-4404-A08E-9F873AC3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6202363"/>
            <a:ext cx="4048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63F406D7-4B60-43F5-9DC1-A0F9F5D9CED0}"/>
              </a:ext>
            </a:extLst>
          </p:cNvPr>
          <p:cNvSpPr/>
          <p:nvPr userDrawn="1"/>
        </p:nvSpPr>
        <p:spPr>
          <a:xfrm>
            <a:off x="0" y="1152525"/>
            <a:ext cx="9144000" cy="4733925"/>
          </a:xfrm>
          <a:prstGeom prst="rect">
            <a:avLst/>
          </a:prstGeom>
          <a:solidFill>
            <a:srgbClr val="A50C6D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Georgia" pitchFamily="18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396000"/>
          </a:xfrm>
          <a:prstGeom prst="rect">
            <a:avLst/>
          </a:prstGeom>
        </p:spPr>
        <p:txBody>
          <a:bodyPr lIns="36000" tIns="36000" rIns="36000" bIns="0"/>
          <a:lstStyle>
            <a:lvl1pPr>
              <a:defRPr>
                <a:solidFill>
                  <a:srgbClr val="584742"/>
                </a:solidFill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1188000" y="684000"/>
            <a:ext cx="7668000" cy="396000"/>
          </a:xfrm>
        </p:spPr>
        <p:txBody>
          <a:bodyPr tIns="0"/>
          <a:lstStyle>
            <a:lvl1pPr>
              <a:buFontTx/>
              <a:buNone/>
              <a:defRPr baseline="0">
                <a:latin typeface="Georgia" pitchFamily="18" charset="0"/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EE0463AD-93E5-450D-82E6-2659212B699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842E3473-4886-41AE-A2A8-409610E18F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9ED2DB-1115-4275-83EC-4D60949D855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7685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ligge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EE314E1-E9B4-4C5E-90B9-7E3715A834D6}"/>
              </a:ext>
            </a:extLst>
          </p:cNvPr>
          <p:cNvSpPr/>
          <p:nvPr userDrawn="1"/>
        </p:nvSpPr>
        <p:spPr>
          <a:xfrm>
            <a:off x="0" y="1152525"/>
            <a:ext cx="9144000" cy="4733925"/>
          </a:xfrm>
          <a:prstGeom prst="rect">
            <a:avLst/>
          </a:prstGeom>
          <a:solidFill>
            <a:srgbClr val="58474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Georgia" pitchFamily="18" charset="0"/>
              </a:rPr>
              <a:t>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864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sz="1800"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258888" y="1332840"/>
            <a:ext cx="7236000" cy="4356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0408AE-F720-4310-B248-A71365265D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0B2827-8DC7-4CAC-BC9C-5621E54F8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6D7A8E-732D-443B-BD59-B6B27793CE6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9090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staa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52EC368-FEF9-4D62-86E7-FDFB1489BC3E}"/>
              </a:ext>
            </a:extLst>
          </p:cNvPr>
          <p:cNvSpPr/>
          <p:nvPr userDrawn="1"/>
        </p:nvSpPr>
        <p:spPr>
          <a:xfrm>
            <a:off x="0" y="1152525"/>
            <a:ext cx="9144000" cy="4733925"/>
          </a:xfrm>
          <a:prstGeom prst="rect">
            <a:avLst/>
          </a:prstGeom>
          <a:solidFill>
            <a:srgbClr val="58474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>
                <a:latin typeface="Georgia" pitchFamily="18" charset="0"/>
              </a:rPr>
              <a:t>c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864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sz="1800"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3301415" y="1357298"/>
            <a:ext cx="3267092" cy="4356000"/>
          </a:xfrm>
          <a:noFill/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F50B0F-5C2B-49F7-9B78-96229A4CDA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2780F2D-FD1D-403F-A15D-B13056E01E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C7C9C-C574-4C9C-903E-1AD086CC57D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0280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2x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840397C0-9297-4E60-B9AE-E18C45D59083}"/>
              </a:ext>
            </a:extLst>
          </p:cNvPr>
          <p:cNvSpPr/>
          <p:nvPr userDrawn="1"/>
        </p:nvSpPr>
        <p:spPr>
          <a:xfrm>
            <a:off x="0" y="1152525"/>
            <a:ext cx="9144000" cy="4733925"/>
          </a:xfrm>
          <a:prstGeom prst="rect">
            <a:avLst/>
          </a:prstGeom>
          <a:solidFill>
            <a:srgbClr val="58474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Georgia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864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sz="1800" baseline="0"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1260000" y="1332000"/>
            <a:ext cx="2733338" cy="4356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4" name="Tijdelijke aanduiding voor afbeelding 2"/>
          <p:cNvSpPr>
            <a:spLocks noGrp="1" noChangeAspect="1"/>
          </p:cNvSpPr>
          <p:nvPr>
            <p:ph type="pic" idx="13"/>
          </p:nvPr>
        </p:nvSpPr>
        <p:spPr>
          <a:xfrm>
            <a:off x="4211960" y="1338929"/>
            <a:ext cx="2733338" cy="4356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85DAF2F7-9998-4E84-86E4-1BAEACABE26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346A20E1-4D32-456A-BCAD-C9DC585AC2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317A4A-7C33-442F-BAD6-DC6C6121D5C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02871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45065478-0410-4C96-916A-A49A293A0AFB}"/>
              </a:ext>
            </a:extLst>
          </p:cNvPr>
          <p:cNvSpPr/>
          <p:nvPr userDrawn="1"/>
        </p:nvSpPr>
        <p:spPr>
          <a:xfrm>
            <a:off x="0" y="1152525"/>
            <a:ext cx="9144000" cy="4733925"/>
          </a:xfrm>
          <a:prstGeom prst="rect">
            <a:avLst/>
          </a:prstGeom>
          <a:solidFill>
            <a:srgbClr val="584742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latin typeface="Georgia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8000" y="252000"/>
            <a:ext cx="7668000" cy="864000"/>
          </a:xfrm>
          <a:prstGeom prst="rect">
            <a:avLst/>
          </a:prstGeom>
        </p:spPr>
        <p:txBody>
          <a:bodyPr lIns="36000" tIns="36000" rIns="36000" bIns="36000">
            <a:normAutofit/>
          </a:bodyPr>
          <a:lstStyle>
            <a:lvl1pPr>
              <a:defRPr sz="1800">
                <a:latin typeface="Georgia" pitchFamily="18" charset="0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60000" y="1332000"/>
            <a:ext cx="159805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9" name="Tijdelijke aanduiding voor afbeelding 2"/>
          <p:cNvSpPr>
            <a:spLocks noGrp="1" noChangeAspect="1"/>
          </p:cNvSpPr>
          <p:nvPr>
            <p:ph type="pic" idx="13"/>
          </p:nvPr>
        </p:nvSpPr>
        <p:spPr>
          <a:xfrm>
            <a:off x="5386224" y="1332000"/>
            <a:ext cx="3472056" cy="20916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3071802" y="1332000"/>
            <a:ext cx="159805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idx="15"/>
          </p:nvPr>
        </p:nvSpPr>
        <p:spPr>
          <a:xfrm>
            <a:off x="4902776" y="3600000"/>
            <a:ext cx="347400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6"/>
          </p:nvPr>
        </p:nvSpPr>
        <p:spPr>
          <a:xfrm>
            <a:off x="3071802" y="3600000"/>
            <a:ext cx="159805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idx="17"/>
          </p:nvPr>
        </p:nvSpPr>
        <p:spPr>
          <a:xfrm>
            <a:off x="1260000" y="3600000"/>
            <a:ext cx="1598050" cy="20880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latin typeface="Georgia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15" name="Tijdelijke aanduiding voor voettekst 4">
            <a:extLst>
              <a:ext uri="{FF2B5EF4-FFF2-40B4-BE49-F238E27FC236}">
                <a16:creationId xmlns:a16="http://schemas.microsoft.com/office/drawing/2014/main" id="{366CDF07-8EA6-4B86-98D8-C26C7E0A2E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 sz="1400" i="1">
                <a:solidFill>
                  <a:srgbClr val="574B47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16" name="Tijdelijke aanduiding voor dianummer 5">
            <a:extLst>
              <a:ext uri="{FF2B5EF4-FFF2-40B4-BE49-F238E27FC236}">
                <a16:creationId xmlns:a16="http://schemas.microsoft.com/office/drawing/2014/main" id="{F0BAF128-BB00-4BE4-8BEF-A428A5AAC6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E056EC-58A1-4C55-8D41-7F6168A9A71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0920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ekst 2">
            <a:extLst>
              <a:ext uri="{FF2B5EF4-FFF2-40B4-BE49-F238E27FC236}">
                <a16:creationId xmlns:a16="http://schemas.microsoft.com/office/drawing/2014/main" id="{B138813F-4763-45B6-B1A4-33B612E24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87450" y="1619250"/>
            <a:ext cx="7669213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2DCA5-6FF8-4792-B37E-FF1433208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00375" y="6408738"/>
            <a:ext cx="5500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i="1">
                <a:solidFill>
                  <a:srgbClr val="574B47"/>
                </a:solidFill>
                <a:latin typeface="Georgia" pitchFamily="18" charset="0"/>
                <a:cs typeface="+mn-cs"/>
              </a:defRPr>
            </a:lvl1pPr>
          </a:lstStyle>
          <a:p>
            <a:pPr>
              <a:defRPr/>
            </a:pPr>
            <a:r>
              <a:rPr lang="nl-NL"/>
              <a:t>Titel cursus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AF018A-D5EF-40B3-B77D-FD11B67FC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6750" y="6408738"/>
            <a:ext cx="571500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574B47"/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fld id="{1174166E-92FF-4E2E-82BE-C6F3ABE6404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2226C4AB-6D3F-43E3-B939-3A3CA8A7710B}"/>
              </a:ext>
            </a:extLst>
          </p:cNvPr>
          <p:cNvCxnSpPr/>
          <p:nvPr/>
        </p:nvCxnSpPr>
        <p:spPr>
          <a:xfrm>
            <a:off x="642938" y="1143000"/>
            <a:ext cx="8501062" cy="0"/>
          </a:xfrm>
          <a:prstGeom prst="line">
            <a:avLst/>
          </a:prstGeom>
          <a:ln>
            <a:solidFill>
              <a:srgbClr val="574B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0" name="Groep 6">
            <a:extLst>
              <a:ext uri="{FF2B5EF4-FFF2-40B4-BE49-F238E27FC236}">
                <a16:creationId xmlns:a16="http://schemas.microsoft.com/office/drawing/2014/main" id="{616A5E1B-00A9-4241-A276-1FC20CDF29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647700" cy="6858000"/>
            <a:chOff x="0" y="0"/>
            <a:chExt cx="648000" cy="6858000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52CBDC09-D0BC-4F6F-A40C-E7342703AFF5}"/>
                </a:ext>
              </a:extLst>
            </p:cNvPr>
            <p:cNvSpPr/>
            <p:nvPr userDrawn="1"/>
          </p:nvSpPr>
          <p:spPr>
            <a:xfrm>
              <a:off x="0" y="0"/>
              <a:ext cx="648000" cy="6858000"/>
            </a:xfrm>
            <a:prstGeom prst="rect">
              <a:avLst/>
            </a:prstGeom>
            <a:solidFill>
              <a:srgbClr val="A524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nl-NL" dirty="0">
                <a:solidFill>
                  <a:srgbClr val="A50C6D"/>
                </a:solidFill>
              </a:endParaRPr>
            </a:p>
          </p:txBody>
        </p:sp>
        <p:pic>
          <p:nvPicPr>
            <p:cNvPr id="1033" name="Picture 7">
              <a:extLst>
                <a:ext uri="{FF2B5EF4-FFF2-40B4-BE49-F238E27FC236}">
                  <a16:creationId xmlns:a16="http://schemas.microsoft.com/office/drawing/2014/main" id="{38976077-8643-44E0-8488-33E83E77EE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00" y="6202800"/>
              <a:ext cx="403654" cy="4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1" name="Tekstvak 12">
            <a:extLst>
              <a:ext uri="{FF2B5EF4-FFF2-40B4-BE49-F238E27FC236}">
                <a16:creationId xmlns:a16="http://schemas.microsoft.com/office/drawing/2014/main" id="{DFC9B1BD-3799-4558-9A2B-2F9D61772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408738"/>
            <a:ext cx="20716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nl-NL" sz="1500" b="1">
                <a:solidFill>
                  <a:srgbClr val="584742"/>
                </a:solidFill>
                <a:latin typeface="Georgia" pitchFamily="18" charset="0"/>
              </a:rPr>
              <a:t>www.livius.nl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2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rgbClr val="584742"/>
          </a:solidFill>
          <a:latin typeface="Premiéra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584742"/>
          </a:solidFill>
          <a:latin typeface="Premiér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584742"/>
          </a:solidFill>
          <a:latin typeface="Premiér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584742"/>
          </a:solidFill>
          <a:latin typeface="Premiéra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rgbClr val="584742"/>
          </a:solidFill>
          <a:latin typeface="Premiéra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rgbClr val="584742"/>
          </a:solidFill>
          <a:latin typeface="Premiéra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rgbClr val="584742"/>
          </a:solidFill>
          <a:latin typeface="Premiér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0">
            <a:extLst>
              <a:ext uri="{FF2B5EF4-FFF2-40B4-BE49-F238E27FC236}">
                <a16:creationId xmlns:a16="http://schemas.microsoft.com/office/drawing/2014/main" id="{7620790A-17F4-49A1-AC85-7279435E2D38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1187450" y="484188"/>
            <a:ext cx="7772400" cy="760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14339" name="Ondertitel 11">
            <a:extLst>
              <a:ext uri="{FF2B5EF4-FFF2-40B4-BE49-F238E27FC236}">
                <a16:creationId xmlns:a16="http://schemas.microsoft.com/office/drawing/2014/main" id="{F8B56521-D2ED-43B8-9672-E0FC38AAD7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1268413"/>
            <a:ext cx="7786688" cy="5254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2000" dirty="0"/>
              <a:t>De evangeliën; messianisme; Jezus</a:t>
            </a:r>
          </a:p>
        </p:txBody>
      </p:sp>
      <p:sp>
        <p:nvSpPr>
          <p:cNvPr id="14340" name="Tijdelijke aanduiding voor tekst 12">
            <a:extLst>
              <a:ext uri="{FF2B5EF4-FFF2-40B4-BE49-F238E27FC236}">
                <a16:creationId xmlns:a16="http://schemas.microsoft.com/office/drawing/2014/main" id="{A6BB5DDF-E571-4425-B4BD-71EDC381EB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6100" y="6381750"/>
            <a:ext cx="4608513" cy="360363"/>
          </a:xfrm>
        </p:spPr>
        <p:txBody>
          <a:bodyPr/>
          <a:lstStyle/>
          <a:p>
            <a:pPr eaLnBrk="1" hangingPunct="1"/>
            <a:r>
              <a:rPr lang="nl-NL" altLang="nl-NL"/>
              <a:t>Jona Lendering</a:t>
            </a:r>
          </a:p>
        </p:txBody>
      </p:sp>
      <p:sp>
        <p:nvSpPr>
          <p:cNvPr id="14341" name="Tijdelijke aanduiding voor tekst 13">
            <a:extLst>
              <a:ext uri="{FF2B5EF4-FFF2-40B4-BE49-F238E27FC236}">
                <a16:creationId xmlns:a16="http://schemas.microsoft.com/office/drawing/2014/main" id="{E6A64175-0E27-4E66-ABD9-C84E4F3B42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4438" y="2428875"/>
            <a:ext cx="7358062" cy="314325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nl-NL" altLang="nl-NL"/>
              <a:t> </a:t>
            </a:r>
          </a:p>
        </p:txBody>
      </p:sp>
      <p:pic>
        <p:nvPicPr>
          <p:cNvPr id="14342" name="Afbeelding 1">
            <a:extLst>
              <a:ext uri="{FF2B5EF4-FFF2-40B4-BE49-F238E27FC236}">
                <a16:creationId xmlns:a16="http://schemas.microsoft.com/office/drawing/2014/main" id="{0E7894E5-CE8C-4590-851C-1977C055E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428875"/>
            <a:ext cx="5872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6">
            <a:extLst>
              <a:ext uri="{FF2B5EF4-FFF2-40B4-BE49-F238E27FC236}">
                <a16:creationId xmlns:a16="http://schemas.microsoft.com/office/drawing/2014/main" id="{F61322A1-FBBA-49EF-99DE-387566901C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2E98B085-18D6-4323-B3BF-8B62A4AC05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DD3D0F57-6FDE-404F-B73D-7C4CA02BCF1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41989" name="Tijdelijke aanduiding voor dianummer 5">
            <a:extLst>
              <a:ext uri="{FF2B5EF4-FFF2-40B4-BE49-F238E27FC236}">
                <a16:creationId xmlns:a16="http://schemas.microsoft.com/office/drawing/2014/main" id="{31C9B0DE-1994-4887-B7D8-BC605DDA438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118888-4E9F-40E3-BE2C-DA13D9C8A320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716E27D3-F12F-4D62-A565-778B2FA15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/>
              <a:t>Conclusies</a:t>
            </a:r>
          </a:p>
          <a:p>
            <a:pPr eaLnBrk="1" hangingPunct="1">
              <a:defRPr/>
            </a:pPr>
            <a:r>
              <a:rPr lang="nl-NL" altLang="nl-NL" sz="1900" dirty="0"/>
              <a:t>Geboren 5 of 4 v.Chr. in Nazaret; gekruisigd in 30 n.Chr.</a:t>
            </a:r>
          </a:p>
          <a:p>
            <a:pPr eaLnBrk="1" hangingPunct="1">
              <a:defRPr/>
            </a:pPr>
            <a:r>
              <a:rPr lang="nl-NL" altLang="nl-NL" sz="1900" dirty="0"/>
              <a:t>Leerling van Johannes de Doper</a:t>
            </a:r>
          </a:p>
          <a:p>
            <a:pPr eaLnBrk="1" hangingPunct="1">
              <a:defRPr/>
            </a:pPr>
            <a:r>
              <a:rPr lang="nl-NL" altLang="nl-NL" sz="1900" dirty="0"/>
              <a:t>Verkondiging Koninkrijk van God en Jongste Dag</a:t>
            </a:r>
            <a:endParaRPr lang="nl-NL" altLang="nl-NL" sz="1900" u="sng" dirty="0"/>
          </a:p>
          <a:p>
            <a:pPr eaLnBrk="1" hangingPunct="1">
              <a:defRPr/>
            </a:pPr>
            <a:r>
              <a:rPr lang="nl-NL" altLang="nl-NL" sz="1900" dirty="0"/>
              <a:t>Redding voor wie tot inkeer kwam</a:t>
            </a:r>
          </a:p>
          <a:p>
            <a:pPr eaLnBrk="1" hangingPunct="1">
              <a:defRPr/>
            </a:pPr>
            <a:r>
              <a:rPr lang="nl-NL" altLang="nl-NL" sz="1900" dirty="0"/>
              <a:t>Genezingen: bewijs dat het Koninkrijk aanbrak</a:t>
            </a:r>
          </a:p>
          <a:p>
            <a:pPr eaLnBrk="1" hangingPunct="1">
              <a:defRPr/>
            </a:pPr>
            <a:r>
              <a:rPr lang="nl-NL" altLang="nl-NL" sz="1900" dirty="0"/>
              <a:t>Bediscussieerde de Wet van Mozes</a:t>
            </a:r>
          </a:p>
          <a:p>
            <a:pPr eaLnBrk="1" hangingPunct="1">
              <a:defRPr/>
            </a:pPr>
            <a:r>
              <a:rPr lang="nl-NL" altLang="nl-NL" sz="1900" dirty="0"/>
              <a:t>Leerlingen, apostelen, de Twaalf (drie groepen)</a:t>
            </a:r>
          </a:p>
          <a:p>
            <a:pPr eaLnBrk="1" hangingPunct="1">
              <a:defRPr/>
            </a:pPr>
            <a:r>
              <a:rPr lang="nl-NL" altLang="nl-NL" sz="1900" dirty="0"/>
              <a:t>In het Koninkrijk de laatsten de eersten; politiek dynamiet </a:t>
            </a:r>
          </a:p>
          <a:p>
            <a:pPr eaLnBrk="1" hangingPunct="1">
              <a:defRPr/>
            </a:pPr>
            <a:r>
              <a:rPr lang="nl-NL" altLang="nl-NL" sz="1900" dirty="0"/>
              <a:t>Tempelreiniging; ondervraagd door </a:t>
            </a:r>
            <a:r>
              <a:rPr lang="nl-NL" altLang="nl-NL" sz="1900" dirty="0" err="1"/>
              <a:t>Kajafas</a:t>
            </a:r>
            <a:r>
              <a:rPr lang="nl-NL" altLang="nl-NL" sz="1900" dirty="0"/>
              <a:t>; gekruisigd iov Pilatus</a:t>
            </a:r>
          </a:p>
          <a:p>
            <a:pPr eaLnBrk="1" hangingPunct="1">
              <a:defRPr/>
            </a:pPr>
            <a:r>
              <a:rPr lang="nl-NL" altLang="nl-NL" sz="1900" dirty="0"/>
              <a:t>Rond Pesach gekruisigd</a:t>
            </a:r>
          </a:p>
          <a:p>
            <a:pPr eaLnBrk="1" hangingPunct="1">
              <a:defRPr/>
            </a:pPr>
            <a:r>
              <a:rPr lang="nl-NL" altLang="nl-NL" sz="1900" dirty="0"/>
              <a:t>Paaservaring</a:t>
            </a:r>
          </a:p>
          <a:p>
            <a:pPr eaLnBrk="1" hangingPunct="1">
              <a:defRPr/>
            </a:pPr>
            <a:endParaRPr lang="nl-NL" altLang="nl-NL" sz="21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Font typeface="Arial" panose="020B0604020202020204" pitchFamily="34" charset="0"/>
              <a:buNone/>
              <a:tabLst/>
              <a:defRPr/>
            </a:pPr>
            <a:r>
              <a:rPr kumimoji="0" lang="nl-NL" alt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Halachische</a:t>
            </a: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disputen in het tempeljodendom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cs typeface="Arial"/>
              </a:rPr>
              <a:t>Er waren lang geen dogmatische verschillen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cs typeface="Arial"/>
              </a:rPr>
              <a:t>Het huidige Christendom is even “joods” als het rabbijnse Jodendom 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alt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Halacha</a:t>
            </a: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(“de weg”)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Als Jezus een nieuwe stroming stichtte, moet die </a:t>
            </a:r>
            <a:r>
              <a:rPr kumimoji="0" lang="nl-NL" alt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halachisch</a:t>
            </a: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gedefinieerd zijn geweest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STELLING 1: de historische Jezus is een joodse Jezus</a:t>
            </a:r>
          </a:p>
          <a:p>
            <a:pPr eaLnBrk="1" hangingPunct="1">
              <a:buClr>
                <a:srgbClr val="574B47"/>
              </a:buClr>
              <a:buSzPct val="65000"/>
              <a:defRPr/>
            </a:pP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STELLING 2: de joodse Jezus is een </a:t>
            </a:r>
            <a:r>
              <a:rPr kumimoji="0" lang="nl-NL" alt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halachische</a:t>
            </a:r>
            <a:r>
              <a:rPr kumimoji="0" lang="nl-NL" alt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74B47"/>
                </a:solidFill>
                <a:uLnTx/>
                <a:uFillTx/>
                <a:ea typeface="Tahoma" panose="020B0604030504040204" pitchFamily="34" charset="0"/>
                <a:cs typeface="Tahoma" panose="020B0604030504040204" pitchFamily="34" charset="0"/>
              </a:rPr>
              <a:t> Jezus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1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Vijf stromingen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Sadduceeën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Essenen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Farizeeën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Zeloten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Jezusbeweging</a:t>
            </a:r>
          </a:p>
          <a:p>
            <a:pPr marL="0" indent="0" eaLnBrk="1" hangingPunct="1">
              <a:buNone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Drie soorten theologie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Verbond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Dualisme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400" dirty="0">
                <a:solidFill>
                  <a:srgbClr val="574B47"/>
                </a:solidFill>
              </a:rPr>
              <a:t>Apocalyptiek/messianisme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47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nl-NL" sz="2800" dirty="0"/>
              <a:t>Herodes</a:t>
            </a:r>
          </a:p>
          <a:p>
            <a:pPr eaLnBrk="1" hangingPunct="1">
              <a:defRPr/>
            </a:pPr>
            <a:r>
              <a:rPr lang="nl-NL" sz="2800" dirty="0"/>
              <a:t>Koning van 40-5/4 v.Chr.</a:t>
            </a:r>
          </a:p>
          <a:p>
            <a:pPr eaLnBrk="1" hangingPunct="1">
              <a:defRPr/>
            </a:pPr>
            <a:r>
              <a:rPr lang="nl-NL" sz="2800" dirty="0"/>
              <a:t>Vazalstaat</a:t>
            </a:r>
          </a:p>
          <a:p>
            <a:pPr eaLnBrk="1" hangingPunct="1">
              <a:defRPr/>
            </a:pPr>
            <a:r>
              <a:rPr lang="nl-NL" sz="2800" dirty="0"/>
              <a:t>Bouwprogramma</a:t>
            </a:r>
          </a:p>
          <a:p>
            <a:pPr eaLnBrk="1" hangingPunct="1">
              <a:defRPr/>
            </a:pPr>
            <a:r>
              <a:rPr lang="nl-NL" sz="2800" dirty="0"/>
              <a:t>Hoge belastingen</a:t>
            </a:r>
          </a:p>
          <a:p>
            <a:pPr eaLnBrk="1" hangingPunct="1">
              <a:defRPr/>
            </a:pPr>
            <a:r>
              <a:rPr lang="nl-NL" sz="2800" dirty="0"/>
              <a:t>Einde regering: terreur, Sicariërs</a:t>
            </a:r>
          </a:p>
          <a:p>
            <a:pPr eaLnBrk="1" hangingPunct="1">
              <a:defRPr/>
            </a:pPr>
            <a:r>
              <a:rPr lang="nl-NL" sz="2800" dirty="0"/>
              <a:t>Sub </a:t>
            </a:r>
            <a:r>
              <a:rPr lang="nl-NL" sz="2800" dirty="0" err="1"/>
              <a:t>Tiberio</a:t>
            </a:r>
            <a:r>
              <a:rPr lang="nl-NL" sz="2800" dirty="0"/>
              <a:t> </a:t>
            </a:r>
            <a:r>
              <a:rPr lang="nl-NL" sz="2800" dirty="0" err="1"/>
              <a:t>quies</a:t>
            </a:r>
            <a:r>
              <a:rPr lang="nl-NL" sz="2800" dirty="0"/>
              <a:t> / stijgende ellende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335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Jezus: de discussie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Jezus: methode, resultaten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</a:t>
            </a:r>
            <a:r>
              <a:rPr lang="nl-NL" altLang="nl-NL" sz="2100" dirty="0" err="1">
                <a:solidFill>
                  <a:srgbClr val="574B47"/>
                </a:solidFill>
              </a:rPr>
              <a:t>halachische</a:t>
            </a:r>
            <a:r>
              <a:rPr lang="nl-NL" altLang="nl-NL" sz="2100" dirty="0">
                <a:solidFill>
                  <a:srgbClr val="574B47"/>
                </a:solidFill>
              </a:rPr>
              <a:t> Jezus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Messianisme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Gescheiden wegen: de weg naar </a:t>
            </a:r>
            <a:r>
              <a:rPr lang="nl-NL" altLang="nl-NL" sz="2100" dirty="0" err="1">
                <a:solidFill>
                  <a:srgbClr val="574B47"/>
                </a:solidFill>
              </a:rPr>
              <a:t>Nikaia</a:t>
            </a:r>
            <a:endParaRPr lang="nl-NL" altLang="nl-NL" sz="21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Gescheiden wegen: de weg naar de Talmoed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0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evangeliën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Marcus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Johannes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 err="1">
                <a:solidFill>
                  <a:srgbClr val="574B47"/>
                </a:solidFill>
              </a:rPr>
              <a:t>Matteüs</a:t>
            </a:r>
            <a:endParaRPr lang="nl-NL" altLang="nl-NL" sz="21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Lukas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Thomas?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Andere evangeliën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Paulus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Andere NT-teksten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3889C11-141E-4F78-B3BC-2776354D7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19250"/>
            <a:ext cx="437295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1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6">
            <a:extLst>
              <a:ext uri="{FF2B5EF4-FFF2-40B4-BE49-F238E27FC236}">
                <a16:creationId xmlns:a16="http://schemas.microsoft.com/office/drawing/2014/main" id="{FABE0E1B-4BD5-4C18-8728-6F11FDAE30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123DAE8-0BF0-4697-B27E-F897A413A5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845C1121-D092-4949-9691-64B7C044253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8917" name="Tijdelijke aanduiding voor dianummer 5">
            <a:extLst>
              <a:ext uri="{FF2B5EF4-FFF2-40B4-BE49-F238E27FC236}">
                <a16:creationId xmlns:a16="http://schemas.microsoft.com/office/drawing/2014/main" id="{38FBA6F7-25FA-45C6-856C-14E23AA037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915CDF-4B18-4D4E-9FC3-442448EAD68A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D623EE9D-AF97-4B94-AE7A-9B44D831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/>
              <a:t>De historische Jezus: de discussie</a:t>
            </a:r>
          </a:p>
          <a:p>
            <a:pPr eaLnBrk="1" hangingPunct="1">
              <a:defRPr/>
            </a:pPr>
            <a:r>
              <a:rPr lang="nl-NL" altLang="nl-NL" sz="2100" dirty="0"/>
              <a:t>Bronnen: evangeliën en wat andere teksten</a:t>
            </a:r>
          </a:p>
          <a:p>
            <a:pPr eaLnBrk="1" hangingPunct="1">
              <a:defRPr/>
            </a:pPr>
            <a:r>
              <a:rPr lang="nl-NL" altLang="nl-NL" sz="2100" dirty="0"/>
              <a:t>Testimonium </a:t>
            </a:r>
            <a:r>
              <a:rPr lang="nl-NL" altLang="nl-NL" sz="2100" dirty="0" err="1"/>
              <a:t>Flavianum</a:t>
            </a:r>
            <a:endParaRPr lang="nl-NL" altLang="nl-NL" sz="2100" dirty="0"/>
          </a:p>
          <a:p>
            <a:pPr lvl="1" eaLnBrk="1" hangingPunct="1">
              <a:defRPr/>
            </a:pPr>
            <a:r>
              <a:rPr lang="nl-NL" altLang="nl-NL" sz="2100" dirty="0"/>
              <a:t>Joodse wijze</a:t>
            </a:r>
          </a:p>
          <a:p>
            <a:pPr lvl="1" eaLnBrk="1" hangingPunct="1">
              <a:defRPr/>
            </a:pPr>
            <a:r>
              <a:rPr lang="nl-NL" altLang="nl-NL" sz="2100" dirty="0"/>
              <a:t>Joodse en niet-joodse leerlingen</a:t>
            </a:r>
          </a:p>
          <a:p>
            <a:pPr lvl="1" eaLnBrk="1" hangingPunct="1">
              <a:defRPr/>
            </a:pPr>
            <a:r>
              <a:rPr lang="nl-NL" altLang="nl-NL" sz="2100" dirty="0"/>
              <a:t>Gekruisigd</a:t>
            </a:r>
          </a:p>
          <a:p>
            <a:pPr eaLnBrk="1" hangingPunct="1">
              <a:defRPr/>
            </a:pPr>
            <a:r>
              <a:rPr lang="nl-NL" altLang="nl-NL" sz="2100" dirty="0" err="1"/>
              <a:t>Suetonius</a:t>
            </a:r>
            <a:r>
              <a:rPr lang="nl-NL" altLang="nl-NL" sz="2100" dirty="0"/>
              <a:t>, Tacitus, Lucianus</a:t>
            </a:r>
          </a:p>
          <a:p>
            <a:pPr eaLnBrk="1" hangingPunct="1">
              <a:defRPr/>
            </a:pPr>
            <a:r>
              <a:rPr lang="nl-NL" altLang="nl-NL" sz="2100" dirty="0"/>
              <a:t>Evangeliën vol tegenspraken; wonderverhalen</a:t>
            </a:r>
          </a:p>
          <a:p>
            <a:pPr eaLnBrk="1" hangingPunct="1">
              <a:defRPr/>
            </a:pPr>
            <a:r>
              <a:rPr lang="nl-NL" altLang="nl-NL" sz="2100" dirty="0"/>
              <a:t>Jefferson</a:t>
            </a:r>
          </a:p>
          <a:p>
            <a:pPr eaLnBrk="1" hangingPunct="1">
              <a:defRPr/>
            </a:pPr>
            <a:r>
              <a:rPr lang="nl-NL" altLang="nl-NL" sz="2100" dirty="0"/>
              <a:t>Tweebronnenhypothese</a:t>
            </a:r>
          </a:p>
          <a:p>
            <a:pPr eaLnBrk="1" hangingPunct="1">
              <a:defRPr/>
            </a:pPr>
            <a:r>
              <a:rPr lang="nl-NL" altLang="nl-NL" sz="2100" dirty="0"/>
              <a:t>Eindconclusie: hermeneutische zelfportretten</a:t>
            </a:r>
          </a:p>
          <a:p>
            <a:pPr eaLnBrk="1" hangingPunct="1">
              <a:defRPr/>
            </a:pPr>
            <a:endParaRPr lang="nl-NL" altLang="nl-NL" sz="2100" dirty="0"/>
          </a:p>
          <a:p>
            <a:pPr eaLnBrk="1" hangingPunct="1">
              <a:defRPr/>
            </a:pPr>
            <a:endParaRPr lang="nl-NL" altLang="nl-NL" sz="21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4739D31-BEB9-415E-9DFA-BCC946ECBE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88" y="1619250"/>
            <a:ext cx="7208837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42EEB84-7C3A-4131-BF9D-74DBED99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89088"/>
            <a:ext cx="26066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6">
            <a:extLst>
              <a:ext uri="{FF2B5EF4-FFF2-40B4-BE49-F238E27FC236}">
                <a16:creationId xmlns:a16="http://schemas.microsoft.com/office/drawing/2014/main" id="{5869EE10-6594-4534-A872-F824370019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91585A89-9C31-4BD4-BC18-813FAED707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9F4AC5FE-4B46-42AC-AA81-B4695C4A23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39941" name="Tijdelijke aanduiding voor dianummer 5">
            <a:extLst>
              <a:ext uri="{FF2B5EF4-FFF2-40B4-BE49-F238E27FC236}">
                <a16:creationId xmlns:a16="http://schemas.microsoft.com/office/drawing/2014/main" id="{51F62396-9E20-48BA-8668-F431EF10327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C46864-9FF9-4393-A2C3-8CAF8D00A63B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8B4FF91-C8EF-4948-BA56-BFF56CBDA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Jezus: de discussie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historische Jezus: methode, resultaten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De </a:t>
            </a:r>
            <a:r>
              <a:rPr lang="nl-NL" altLang="nl-NL" sz="2100" dirty="0" err="1">
                <a:solidFill>
                  <a:srgbClr val="574B47"/>
                </a:solidFill>
              </a:rPr>
              <a:t>halachische</a:t>
            </a:r>
            <a:r>
              <a:rPr lang="nl-NL" altLang="nl-NL" sz="2100" dirty="0">
                <a:solidFill>
                  <a:srgbClr val="574B47"/>
                </a:solidFill>
              </a:rPr>
              <a:t> Jezus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Messianisme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Gescheiden wegen: de weg naar </a:t>
            </a:r>
            <a:r>
              <a:rPr lang="nl-NL" altLang="nl-NL" sz="2100" dirty="0" err="1">
                <a:solidFill>
                  <a:srgbClr val="574B47"/>
                </a:solidFill>
              </a:rPr>
              <a:t>Nikaia</a:t>
            </a:r>
            <a:endParaRPr lang="nl-NL" altLang="nl-NL" sz="21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nl-NL" altLang="nl-NL" sz="2100" dirty="0">
                <a:solidFill>
                  <a:srgbClr val="574B47"/>
                </a:solidFill>
              </a:rPr>
              <a:t>Gescheiden wegen: de weg naar de Talmoed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>
              <a:solidFill>
                <a:srgbClr val="574B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8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6">
            <a:extLst>
              <a:ext uri="{FF2B5EF4-FFF2-40B4-BE49-F238E27FC236}">
                <a16:creationId xmlns:a16="http://schemas.microsoft.com/office/drawing/2014/main" id="{989F7AA4-7B4F-47AA-BC5C-A77CB691B0B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87450" y="252413"/>
            <a:ext cx="7669213" cy="395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altLang="nl-NL" dirty="0"/>
              <a:t>Christendom en rabbijns jodendom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D34605D-C620-4422-8F81-0371D765F2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87450" y="765175"/>
            <a:ext cx="7670800" cy="31432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3300" dirty="0"/>
              <a:t>De evangeliën; messianisme; Jezus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3317" name="Tijdelijke aanduiding voor voettekst 4">
            <a:extLst>
              <a:ext uri="{FF2B5EF4-FFF2-40B4-BE49-F238E27FC236}">
                <a16:creationId xmlns:a16="http://schemas.microsoft.com/office/drawing/2014/main" id="{55C245B8-88D8-43DC-A523-19CB2E53164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dirty="0">
                <a:solidFill>
                  <a:srgbClr val="574B47"/>
                </a:solidFill>
                <a:latin typeface="Georgia" pitchFamily="18" charset="0"/>
              </a:rPr>
              <a:t>Jezus’ tijd en cultuur</a:t>
            </a:r>
          </a:p>
        </p:txBody>
      </p:sp>
      <p:sp>
        <p:nvSpPr>
          <p:cNvPr id="40965" name="Tijdelijke aanduiding voor dianummer 5">
            <a:extLst>
              <a:ext uri="{FF2B5EF4-FFF2-40B4-BE49-F238E27FC236}">
                <a16:creationId xmlns:a16="http://schemas.microsoft.com/office/drawing/2014/main" id="{AA48D736-7676-46AB-A54A-42522FDCE9E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rgbClr val="584742"/>
                </a:solidFill>
                <a:latin typeface="Premiéra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rgbClr val="584742"/>
                </a:solidFill>
                <a:latin typeface="Premiéra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00">
                <a:solidFill>
                  <a:srgbClr val="584742"/>
                </a:solidFill>
                <a:latin typeface="Premiér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F3EE8D-2D3D-471D-AB18-BAF0421C02FA}" type="slidenum">
              <a:rPr lang="nl-NL" altLang="nl-NL" sz="1400">
                <a:solidFill>
                  <a:srgbClr val="574B47"/>
                </a:solidFill>
                <a:latin typeface="Georgia" panose="02040502050405020303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nl-NL" altLang="nl-NL" sz="1400">
              <a:solidFill>
                <a:srgbClr val="574B47"/>
              </a:solidFill>
              <a:latin typeface="Georgia" panose="02040502050405020303" pitchFamily="18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FAFC8B8-75EC-490F-B4E7-B4C8E28B7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nl-NL" altLang="nl-NL" sz="2100" dirty="0"/>
              <a:t>Tweede Speurtocht</a:t>
            </a:r>
          </a:p>
          <a:p>
            <a:pPr eaLnBrk="1" hangingPunct="1">
              <a:defRPr/>
            </a:pPr>
            <a:r>
              <a:rPr lang="nl-NL" altLang="nl-NL" sz="2100" dirty="0"/>
              <a:t>Criteria</a:t>
            </a:r>
          </a:p>
          <a:p>
            <a:pPr lvl="1" eaLnBrk="1" hangingPunct="1">
              <a:defRPr/>
            </a:pPr>
            <a:r>
              <a:rPr lang="nl-NL" altLang="nl-NL" sz="2100" dirty="0"/>
              <a:t>Meervoudige attestatie</a:t>
            </a:r>
          </a:p>
          <a:p>
            <a:pPr lvl="1" eaLnBrk="1" hangingPunct="1">
              <a:defRPr/>
            </a:pPr>
            <a:r>
              <a:rPr lang="nl-NL" altLang="nl-NL" sz="2100" dirty="0"/>
              <a:t>Gêne</a:t>
            </a:r>
          </a:p>
          <a:p>
            <a:pPr lvl="1" eaLnBrk="1" hangingPunct="1">
              <a:defRPr/>
            </a:pPr>
            <a:r>
              <a:rPr lang="nl-NL" altLang="nl-NL" sz="2100" dirty="0"/>
              <a:t>Aramees</a:t>
            </a:r>
          </a:p>
          <a:p>
            <a:pPr lvl="1" eaLnBrk="1" hangingPunct="1">
              <a:defRPr/>
            </a:pPr>
            <a:r>
              <a:rPr lang="nl-NL" altLang="nl-NL" sz="2100" dirty="0"/>
              <a:t>Continuïteit</a:t>
            </a:r>
          </a:p>
          <a:p>
            <a:pPr lvl="1" eaLnBrk="1" hangingPunct="1">
              <a:defRPr/>
            </a:pPr>
            <a:r>
              <a:rPr lang="nl-NL" altLang="nl-NL" sz="2100" dirty="0"/>
              <a:t>Discontinuïteit</a:t>
            </a:r>
          </a:p>
          <a:p>
            <a:pPr eaLnBrk="1" hangingPunct="1">
              <a:defRPr/>
            </a:pPr>
            <a:r>
              <a:rPr lang="nl-NL" altLang="nl-NL" sz="2100" dirty="0"/>
              <a:t>J.P. Meier, </a:t>
            </a:r>
            <a:r>
              <a:rPr lang="nl-NL" altLang="nl-NL" sz="2100" i="1" dirty="0"/>
              <a:t>A </a:t>
            </a:r>
            <a:r>
              <a:rPr lang="nl-NL" altLang="nl-NL" sz="2100" i="1" dirty="0" err="1"/>
              <a:t>Marginal</a:t>
            </a:r>
            <a:r>
              <a:rPr lang="nl-NL" altLang="nl-NL" sz="2100" i="1" dirty="0"/>
              <a:t> </a:t>
            </a:r>
            <a:r>
              <a:rPr lang="nl-NL" altLang="nl-NL" sz="2100" i="1" dirty="0" err="1"/>
              <a:t>Jew</a:t>
            </a:r>
            <a:r>
              <a:rPr lang="nl-NL" altLang="nl-NL" sz="2100" i="1" dirty="0"/>
              <a:t> </a:t>
            </a:r>
            <a:r>
              <a:rPr lang="nl-NL" altLang="nl-NL" sz="2100" dirty="0"/>
              <a:t>(vijf delen)</a:t>
            </a:r>
          </a:p>
          <a:p>
            <a:pPr eaLnBrk="1" hangingPunct="1">
              <a:defRPr/>
            </a:pPr>
            <a:r>
              <a:rPr lang="nl-NL" altLang="nl-NL" sz="2100" dirty="0"/>
              <a:t>D. Allison, </a:t>
            </a:r>
            <a:r>
              <a:rPr lang="nl-NL" altLang="nl-NL" sz="2100" i="1" dirty="0" err="1"/>
              <a:t>Constructing</a:t>
            </a:r>
            <a:r>
              <a:rPr lang="nl-NL" altLang="nl-NL" sz="2100" i="1" dirty="0"/>
              <a:t> </a:t>
            </a:r>
            <a:r>
              <a:rPr lang="nl-NL" altLang="nl-NL" sz="2100" i="1" dirty="0" err="1"/>
              <a:t>Jesus</a:t>
            </a:r>
            <a:endParaRPr lang="nl-NL" altLang="nl-NL" sz="2100" dirty="0"/>
          </a:p>
          <a:p>
            <a:pPr eaLnBrk="1" hangingPunct="1">
              <a:defRPr/>
            </a:pPr>
            <a:r>
              <a:rPr lang="nl-NL" altLang="nl-NL" sz="2100" dirty="0"/>
              <a:t>Derde Speurtocht</a:t>
            </a:r>
          </a:p>
          <a:p>
            <a:pPr eaLnBrk="1" hangingPunct="1">
              <a:defRPr/>
            </a:pPr>
            <a:r>
              <a:rPr lang="nl-NL" altLang="nl-NL" sz="2100" dirty="0"/>
              <a:t>Inleidend (</a:t>
            </a:r>
            <a:r>
              <a:rPr lang="nl-NL" altLang="nl-NL" sz="2100" dirty="0" err="1"/>
              <a:t>the</a:t>
            </a:r>
            <a:r>
              <a:rPr lang="nl-NL" altLang="nl-NL" sz="2100" dirty="0"/>
              <a:t> </a:t>
            </a:r>
            <a:r>
              <a:rPr lang="nl-NL" altLang="nl-NL" sz="2100" dirty="0" err="1"/>
              <a:t>good</a:t>
            </a:r>
            <a:r>
              <a:rPr lang="nl-NL" altLang="nl-NL" sz="2100" dirty="0"/>
              <a:t>, </a:t>
            </a:r>
            <a:r>
              <a:rPr lang="nl-NL" altLang="nl-NL" sz="2100" dirty="0" err="1"/>
              <a:t>the</a:t>
            </a:r>
            <a:r>
              <a:rPr lang="nl-NL" altLang="nl-NL" sz="2100" dirty="0"/>
              <a:t> bad, </a:t>
            </a:r>
            <a:r>
              <a:rPr lang="nl-NL" altLang="nl-NL" sz="2100" dirty="0" err="1"/>
              <a:t>the</a:t>
            </a:r>
            <a:r>
              <a:rPr lang="nl-NL" altLang="nl-NL" sz="2100" dirty="0"/>
              <a:t> </a:t>
            </a:r>
            <a:r>
              <a:rPr lang="nl-NL" altLang="nl-NL" sz="2100" dirty="0" err="1"/>
              <a:t>ugly</a:t>
            </a:r>
            <a:r>
              <a:rPr lang="nl-NL" altLang="nl-NL" sz="2100" dirty="0"/>
              <a:t>)</a:t>
            </a:r>
          </a:p>
          <a:p>
            <a:pPr eaLnBrk="1" hangingPunct="1">
              <a:defRPr/>
            </a:pPr>
            <a:r>
              <a:rPr lang="nl-NL" altLang="nl-NL" sz="2100" dirty="0"/>
              <a:t>Mijn eigen boek is niet langer leverbaar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nl-NL" altLang="nl-NL" sz="21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  <a:p>
            <a:pPr eaLnBrk="1" hangingPunct="1">
              <a:buFont typeface="Arial" charset="0"/>
              <a:buChar char="•"/>
              <a:defRPr/>
            </a:pPr>
            <a:endParaRPr lang="nl-NL" altLang="nl-NL" sz="2400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D8C40B1-07F3-42A1-B685-1D30D9E2A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1619250"/>
            <a:ext cx="39497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3F25D38-BA07-4781-904F-A4F02F780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19250"/>
            <a:ext cx="2657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4D72A9C-99DE-4504-A3AE-8839F68FB2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1619250"/>
            <a:ext cx="2409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35F3B52-9DEC-4226-94A1-9784B5952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627188"/>
            <a:ext cx="754221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2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25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25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25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508</Words>
  <Application>Microsoft Office PowerPoint</Application>
  <PresentationFormat>Diavoorstelling (4:3)</PresentationFormat>
  <Paragraphs>126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Calibri</vt:lpstr>
      <vt:lpstr>Georgia</vt:lpstr>
      <vt:lpstr>Premiéra</vt:lpstr>
      <vt:lpstr>Wingdings</vt:lpstr>
      <vt:lpstr>Office-thema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  <vt:lpstr>Christendom en rabbijns jodendom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Rick Heinen</dc:creator>
  <cp:lastModifiedBy>Jona Lendering</cp:lastModifiedBy>
  <cp:revision>170</cp:revision>
  <dcterms:created xsi:type="dcterms:W3CDTF">2011-03-21T09:10:31Z</dcterms:created>
  <dcterms:modified xsi:type="dcterms:W3CDTF">2020-10-14T15:44:41Z</dcterms:modified>
</cp:coreProperties>
</file>